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4" r:id="rId9"/>
    <p:sldId id="266" r:id="rId10"/>
    <p:sldId id="267" r:id="rId11"/>
    <p:sldId id="265" r:id="rId12"/>
    <p:sldId id="270" r:id="rId13"/>
    <p:sldId id="271" r:id="rId14"/>
    <p:sldId id="272" r:id="rId15"/>
    <p:sldId id="273" r:id="rId16"/>
    <p:sldId id="261" r:id="rId17"/>
    <p:sldId id="262" r:id="rId18"/>
  </p:sldIdLst>
  <p:sldSz cx="18288000" cy="10287000"/>
  <p:notesSz cx="6858000" cy="9144000"/>
  <p:embeddedFontLst>
    <p:embeddedFont>
      <p:font typeface="Pretendard Bold" panose="020B0600000101010101" charset="-127"/>
      <p:bold r:id="rId19"/>
    </p:embeddedFont>
    <p:embeddedFont>
      <p:font typeface="Pretendard Regular" panose="020B0600000101010101" charset="-127"/>
      <p:regular r:id="rId20"/>
    </p:embeddedFont>
    <p:embeddedFont>
      <p:font typeface="Pretendard SemiBold" panose="020B0600000101010101" charset="-127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4.gif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2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0.gif"/><Relationship Id="rId5" Type="http://schemas.openxmlformats.org/officeDocument/2006/relationships/image" Target="../media/image2.png"/><Relationship Id="rId10" Type="http://schemas.openxmlformats.org/officeDocument/2006/relationships/image" Target="../media/image23.gif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25.gif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7.gif"/><Relationship Id="rId5" Type="http://schemas.openxmlformats.org/officeDocument/2006/relationships/image" Target="../media/image2.png"/><Relationship Id="rId10" Type="http://schemas.openxmlformats.org/officeDocument/2006/relationships/image" Target="../media/image16.gif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1.gif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20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gif"/><Relationship Id="rId5" Type="http://schemas.openxmlformats.org/officeDocument/2006/relationships/image" Target="../media/image2.png"/><Relationship Id="rId10" Type="http://schemas.openxmlformats.org/officeDocument/2006/relationships/image" Target="../media/image18.gif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22.gif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200" y="5753100"/>
            <a:ext cx="4927600" cy="74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972300" y="5854700"/>
            <a:ext cx="4356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000" dirty="0">
                <a:solidFill>
                  <a:srgbClr val="1B1B1B"/>
                </a:solidFill>
                <a:ea typeface="Pretendard Regular"/>
              </a:rPr>
              <a:t>5</a:t>
            </a:r>
            <a:r>
              <a:rPr lang="ko-KR" altLang="en-US" sz="3000" dirty="0">
                <a:solidFill>
                  <a:srgbClr val="1B1B1B"/>
                </a:solidFill>
                <a:ea typeface="Pretendard Regular"/>
              </a:rPr>
              <a:t>조 최종 발표</a:t>
            </a:r>
            <a:endParaRPr lang="ko-KR" sz="3000" b="0" i="0" u="none" strike="noStrike" dirty="0">
              <a:solidFill>
                <a:srgbClr val="1B1B1B"/>
              </a:solidFill>
              <a:ea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5000" y="3759200"/>
            <a:ext cx="9398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 dirty="0">
                <a:solidFill>
                  <a:srgbClr val="FFFFFF"/>
                </a:solidFill>
                <a:latin typeface="Pretendard Regular"/>
              </a:rPr>
              <a:t>IoT </a:t>
            </a:r>
            <a:r>
              <a:rPr lang="ko-KR" altLang="en-US" sz="3600" dirty="0">
                <a:solidFill>
                  <a:srgbClr val="FFFFFF"/>
                </a:solidFill>
                <a:latin typeface="Pretendard Regular"/>
              </a:rPr>
              <a:t>프로그래밍</a:t>
            </a:r>
            <a:endParaRPr lang="en-US" sz="36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81500" y="4191000"/>
            <a:ext cx="9537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 spc="-100" dirty="0">
                <a:solidFill>
                  <a:srgbClr val="FFFFFF"/>
                </a:solidFill>
                <a:latin typeface="Pretendard Bold"/>
              </a:rPr>
              <a:t>Cryptogram </a:t>
            </a:r>
            <a:r>
              <a:rPr lang="ko-KR" altLang="en-US" sz="7200" b="0" i="0" u="none" strike="noStrike" spc="-100" dirty="0">
                <a:solidFill>
                  <a:srgbClr val="FFFFFF"/>
                </a:solidFill>
                <a:latin typeface="Pretendard Bold"/>
              </a:rPr>
              <a:t>퍼즐 게임</a:t>
            </a:r>
            <a:endParaRPr lang="en-US" sz="7200" b="0" i="0" u="none" strike="noStrike" spc="-100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073400"/>
            <a:ext cx="19050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422" y="6540500"/>
            <a:ext cx="4665606" cy="281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83546" y="37592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dirty="0">
                <a:solidFill>
                  <a:srgbClr val="FFFFFF"/>
                </a:solidFill>
                <a:ea typeface="Pretendard Regular"/>
              </a:rPr>
              <a:t>Dot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FFFFFF"/>
                </a:solidFill>
                <a:ea typeface="Pretendard Regular"/>
              </a:rPr>
              <a:t>Matrix</a:t>
            </a:r>
            <a:endParaRPr lang="ko-KR" sz="4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46300" y="7315200"/>
            <a:ext cx="41910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Regular"/>
              </a:rPr>
              <a:t>입력할 문자 출력</a:t>
            </a:r>
          </a:p>
          <a:p>
            <a:pPr marL="285750" lvl="0" indent="-285750" algn="ctr">
              <a:lnSpc>
                <a:spcPct val="107899"/>
              </a:lnSpc>
              <a:buFontTx/>
              <a:buChar char="-"/>
            </a:pPr>
            <a:r>
              <a:rPr lang="en-US" altLang="ko-KR" sz="1600" b="0" i="0" u="none" strike="noStrike" dirty="0">
                <a:solidFill>
                  <a:srgbClr val="FFFFFF"/>
                </a:solidFill>
                <a:latin typeface="Pretendard Regular"/>
              </a:rPr>
              <a:t>A~Z </a:t>
            </a:r>
            <a:r>
              <a:rPr lang="ko-KR" altLang="en-US" sz="1600" b="0" i="0" u="none" strike="noStrike" dirty="0">
                <a:solidFill>
                  <a:srgbClr val="FFFFFF"/>
                </a:solidFill>
                <a:latin typeface="Pretendard Regular"/>
              </a:rPr>
              <a:t>사이의 알파벳들 중 문제에 </a:t>
            </a:r>
            <a:endParaRPr lang="en-US" altLang="ko-KR" sz="1600" b="0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1600" b="0" i="0" u="none" strike="noStrike" dirty="0">
                <a:solidFill>
                  <a:srgbClr val="FFFFFF"/>
                </a:solidFill>
                <a:latin typeface="Pretendard Regular"/>
              </a:rPr>
              <a:t>포함되지 </a:t>
            </a:r>
            <a:r>
              <a:rPr lang="ko-KR" altLang="en-US" sz="1600" dirty="0">
                <a:solidFill>
                  <a:srgbClr val="FFFFFF"/>
                </a:solidFill>
                <a:latin typeface="Pretendard Regular"/>
              </a:rPr>
              <a:t>않은 알파벳만 출력 </a:t>
            </a:r>
            <a:endParaRPr lang="ko-KR" altLang="en-US" sz="1600" b="0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altLang="ko-KR" sz="1600" b="0" i="0" u="none" strike="noStrike" dirty="0">
                <a:solidFill>
                  <a:srgbClr val="FFFFFF"/>
                </a:solidFill>
                <a:latin typeface="Pretendard Regular"/>
              </a:rPr>
              <a:t>- Tact Switch</a:t>
            </a:r>
            <a:r>
              <a:rPr lang="ko-KR" altLang="en-US" sz="1600" b="0" i="0" u="none" strike="noStrike" dirty="0">
                <a:solidFill>
                  <a:srgbClr val="FFFFFF"/>
                </a:solidFill>
                <a:latin typeface="Pretendard Regular"/>
              </a:rPr>
              <a:t>로 선택</a:t>
            </a:r>
          </a:p>
          <a:p>
            <a:pPr lvl="0" algn="ctr">
              <a:lnSpc>
                <a:spcPct val="107899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Regular"/>
              </a:rPr>
              <a:t>암호 공개 모드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Regular"/>
              </a:rPr>
              <a:t>수정 모드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Regular"/>
              </a:rPr>
              <a:t>오답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Pretendard Regular"/>
              </a:rPr>
              <a:t>]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Regular"/>
              </a:rPr>
              <a:t> 경우에 </a:t>
            </a:r>
            <a:endParaRPr lang="en-US" altLang="ko-KR" sz="2400" b="0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Regular"/>
              </a:rPr>
              <a:t>열쇠</a:t>
            </a:r>
            <a:r>
              <a:rPr lang="en-US" altLang="ko-KR" sz="2400" dirty="0">
                <a:solidFill>
                  <a:srgbClr val="FFFFFF"/>
                </a:solidFill>
                <a:latin typeface="Pretendard Regular"/>
              </a:rPr>
              <a:t>,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Regular"/>
              </a:rPr>
              <a:t>문제풀이 모드에서 선택했던 알파벳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Pretendard Regular"/>
              </a:rPr>
              <a:t>, TT]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Regular"/>
              </a:rPr>
              <a:t>출력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47196" y="5627604"/>
            <a:ext cx="17018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575" y="6276975"/>
            <a:ext cx="241300" cy="24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4783054"/>
            <a:ext cx="241300" cy="241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426200" y="1701800"/>
            <a:ext cx="543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구현 기능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2" name="내용 개체 틀 14">
            <a:extLst>
              <a:ext uri="{FF2B5EF4-FFF2-40B4-BE49-F238E27FC236}">
                <a16:creationId xmlns:a16="http://schemas.microsoft.com/office/drawing/2014/main" id="{F0BA12C7-1012-9D5F-4685-321F1E107A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50" y="4640850"/>
            <a:ext cx="7680003" cy="432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3C34B3-112A-FE7D-C269-8AF7D67EDB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0" y="4700841"/>
            <a:ext cx="7680000" cy="43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70C622-30AD-1D8E-04F0-63EDC53F1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50" y="4711700"/>
            <a:ext cx="7680000" cy="43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B85ACB-8B37-2AED-91EF-85517F65FC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4670846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8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505200"/>
            <a:ext cx="19050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6794500"/>
            <a:ext cx="4140200" cy="250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336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dirty="0">
                <a:solidFill>
                  <a:srgbClr val="FFFFFF"/>
                </a:solidFill>
                <a:ea typeface="Pretendard Regular"/>
              </a:rPr>
              <a:t>Tact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FFFFFF"/>
                </a:solidFill>
                <a:ea typeface="Pretendard Regular"/>
              </a:rPr>
              <a:t>Switch</a:t>
            </a:r>
            <a:endParaRPr lang="ko-KR" sz="4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46300" y="7315200"/>
            <a:ext cx="41910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altLang="ko-KR" sz="2800" b="0" i="0" u="none" strike="noStrike" dirty="0">
                <a:solidFill>
                  <a:srgbClr val="FFFFFF"/>
                </a:solidFill>
                <a:latin typeface="Pretendard Regular"/>
              </a:rPr>
              <a:t>3</a:t>
            </a: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개의 스위치를 이용하여 </a:t>
            </a:r>
          </a:p>
          <a:p>
            <a:pPr lvl="0" algn="ctr">
              <a:lnSpc>
                <a:spcPct val="107899"/>
              </a:lnSpc>
            </a:pPr>
            <a:r>
              <a:rPr lang="en-US" altLang="ko-KR" sz="2800" b="0" i="0" u="none" strike="noStrike" dirty="0">
                <a:solidFill>
                  <a:srgbClr val="FFFFFF"/>
                </a:solidFill>
                <a:latin typeface="Pretendard Regular"/>
              </a:rPr>
              <a:t>[</a:t>
            </a: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이전 문자</a:t>
            </a:r>
            <a:r>
              <a:rPr lang="en-US" altLang="ko-KR" sz="2800" b="0" i="0" u="none" strike="noStrike" dirty="0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입력</a:t>
            </a:r>
            <a:r>
              <a:rPr lang="en-US" altLang="ko-KR" sz="2800" b="0" i="0" u="none" strike="noStrike" dirty="0">
                <a:solidFill>
                  <a:srgbClr val="FFFFFF"/>
                </a:solidFill>
                <a:latin typeface="Pretendard Regular"/>
              </a:rPr>
              <a:t>,</a:t>
            </a: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다음 문자</a:t>
            </a:r>
            <a:r>
              <a:rPr lang="en-US" altLang="ko-KR" sz="2800" b="0" i="0" u="none" strike="noStrike" dirty="0">
                <a:solidFill>
                  <a:srgbClr val="FFFFFF"/>
                </a:solidFill>
                <a:latin typeface="Pretendard Regular"/>
              </a:rPr>
              <a:t>]</a:t>
            </a: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로 </a:t>
            </a:r>
          </a:p>
          <a:p>
            <a:pPr lvl="0" algn="ctr">
              <a:lnSpc>
                <a:spcPct val="107899"/>
              </a:lnSpc>
            </a:pP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지정해 문자 입력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4978400"/>
            <a:ext cx="241300" cy="241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426200" y="1701800"/>
            <a:ext cx="543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구현 기능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AE5EB4-CF97-5C1D-F7F8-B529508EAB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507500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Semi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56250" y="1155700"/>
            <a:ext cx="7188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altLang="en-US" sz="7200" spc="-100" dirty="0">
                <a:solidFill>
                  <a:srgbClr val="70E89F"/>
                </a:solidFill>
                <a:ea typeface="Pretendard Regular"/>
              </a:rPr>
              <a:t>코드 설명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8EE2E0-5DBB-CDCF-98B3-D33A5B0C1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025" y="2455779"/>
            <a:ext cx="5695950" cy="7543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614A83-F912-BB59-A49F-1DF429DB2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087" y="2512929"/>
            <a:ext cx="10296525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Semi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56250" y="1155700"/>
            <a:ext cx="7188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altLang="en-US" sz="7200" spc="-100" dirty="0">
                <a:solidFill>
                  <a:srgbClr val="70E89F"/>
                </a:solidFill>
                <a:ea typeface="Pretendard Regular"/>
              </a:rPr>
              <a:t>코드 설명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132009E-5CF4-93D1-8F21-7F0901393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950" y="2914650"/>
            <a:ext cx="6134100" cy="5353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73FAA8E-0F6C-6431-4DF8-AC55C734F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779" y="2914650"/>
            <a:ext cx="6550442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8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Semi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56250" y="1155700"/>
            <a:ext cx="7188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altLang="en-US" sz="7200" spc="-100" dirty="0">
                <a:solidFill>
                  <a:srgbClr val="70E89F"/>
                </a:solidFill>
                <a:ea typeface="Pretendard Regular"/>
              </a:rPr>
              <a:t>코드 설명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A61577-372A-EFE6-676E-B70260EF0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155" y="2893219"/>
            <a:ext cx="4657689" cy="4500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7AEC58-EA89-F4E9-C6F7-2107B463A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787" y="2332288"/>
            <a:ext cx="4924425" cy="749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5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B1B1B"/>
                </a:solidFill>
                <a:latin typeface="Pretendard SemiBold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56250" y="1155700"/>
            <a:ext cx="7188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altLang="en-US" sz="7200" spc="-100" dirty="0">
                <a:solidFill>
                  <a:srgbClr val="70E89F"/>
                </a:solidFill>
                <a:ea typeface="Pretendard Regular"/>
              </a:rPr>
              <a:t>코드 설명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D4C63D-8528-7580-0295-586E2CE11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987" y="3309937"/>
            <a:ext cx="7820025" cy="3667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3F4972F-B4A0-7317-9169-7EB6ECD38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062" y="2489200"/>
            <a:ext cx="6124575" cy="7353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9BA651-9FA7-7D5A-9CC5-A12CD5426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5363" y="2641804"/>
            <a:ext cx="6137274" cy="582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4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88100" y="1612900"/>
            <a:ext cx="55118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spc="-100" dirty="0">
                <a:solidFill>
                  <a:srgbClr val="70E89F"/>
                </a:solidFill>
                <a:ea typeface="Pretendard Regular"/>
              </a:rPr>
              <a:t>게임 독창성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2" name="TextBox 22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1C007842-BD93-B97A-8F80-DEF5216C1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53" y="3454400"/>
            <a:ext cx="8267700" cy="4279900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6035E143-FC2E-FE5C-747D-A24ABC39B9F2}"/>
              </a:ext>
            </a:extLst>
          </p:cNvPr>
          <p:cNvSpPr txBox="1"/>
          <p:nvPr/>
        </p:nvSpPr>
        <p:spPr>
          <a:xfrm>
            <a:off x="6140450" y="4105275"/>
            <a:ext cx="6019800" cy="297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Pretendard Regular"/>
              </a:rPr>
              <a:t>While</a:t>
            </a: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문을 사용해서 </a:t>
            </a:r>
            <a:r>
              <a:rPr lang="en-US" altLang="ko-KR" sz="2800" b="0" i="0" u="none" strike="noStrike" dirty="0">
                <a:solidFill>
                  <a:srgbClr val="FFFFFF"/>
                </a:solidFill>
                <a:latin typeface="Pretendard Regular"/>
              </a:rPr>
              <a:t>Dip Switch </a:t>
            </a: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상태를 계속 확인해서 </a:t>
            </a:r>
            <a:r>
              <a:rPr lang="en-US" altLang="ko-KR" sz="2800" b="0" i="0" u="none" strike="noStrike" dirty="0">
                <a:solidFill>
                  <a:srgbClr val="FFFFFF"/>
                </a:solidFill>
                <a:latin typeface="Pretendard Regular"/>
              </a:rPr>
              <a:t>Dip Switch</a:t>
            </a: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가 언제 켜지든 반응을 할 수 있다</a:t>
            </a:r>
            <a:r>
              <a:rPr lang="en-US" altLang="ko-KR" sz="2800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</a:p>
          <a:p>
            <a:pPr lvl="0" algn="ctr">
              <a:lnSpc>
                <a:spcPct val="107899"/>
              </a:lnSpc>
            </a:pPr>
            <a:endParaRPr lang="en-US" sz="2800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sz="2800" b="0" i="0" u="none" strike="noStrike" dirty="0">
                <a:solidFill>
                  <a:srgbClr val="FFFFFF"/>
                </a:solidFill>
                <a:latin typeface="Pretendard Regular"/>
              </a:rPr>
              <a:t>Dip Switch</a:t>
            </a: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를 활용해서 다양한 기능을 구현했다</a:t>
            </a:r>
            <a:r>
              <a:rPr lang="en-US" altLang="ko-KR" sz="2800" b="0" i="0" u="none" strike="noStrike" dirty="0">
                <a:solidFill>
                  <a:srgbClr val="FFFFFF"/>
                </a:solidFill>
                <a:latin typeface="Pretendard Regular"/>
              </a:rPr>
              <a:t>.</a:t>
            </a:r>
            <a:endParaRPr lang="en-US" sz="28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992100" y="482600"/>
            <a:ext cx="4279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Pretendard Regular"/>
              </a:rPr>
              <a:t>Web Programming Team Project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0" y="3644900"/>
            <a:ext cx="8128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5905500"/>
            <a:ext cx="4927600" cy="749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400800" y="6007100"/>
            <a:ext cx="549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자유롭게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1B1B1B"/>
                </a:solidFill>
                <a:ea typeface="Pretendard Regular"/>
              </a:rPr>
              <a:t>질문해주세요</a:t>
            </a:r>
            <a:r>
              <a:rPr lang="en-US" sz="3000" b="0" i="0" u="none" strike="noStrike">
                <a:solidFill>
                  <a:srgbClr val="1B1B1B"/>
                </a:solidFill>
                <a:latin typeface="Pretendard Regular"/>
              </a:rPr>
              <a:t>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6000" y="4343400"/>
            <a:ext cx="35433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000" b="0" i="0" u="none" strike="noStrike" spc="-100">
                <a:solidFill>
                  <a:srgbClr val="FFFFFF"/>
                </a:solidFill>
                <a:latin typeface="Pretendard Bold"/>
              </a:rPr>
              <a:t>Q&amp;A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70E89F"/>
                </a:solidFill>
                <a:latin typeface="Pretendard SemiBold"/>
              </a:rPr>
              <a:t>CONTENTS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3505200"/>
            <a:ext cx="7340600" cy="74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4483100"/>
            <a:ext cx="73406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5435600"/>
            <a:ext cx="7340600" cy="749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6375400"/>
            <a:ext cx="73406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7340600"/>
            <a:ext cx="7340600" cy="749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6832600" y="3517900"/>
            <a:ext cx="5600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spc="-100" dirty="0">
                <a:solidFill>
                  <a:srgbClr val="FFFFFF"/>
                </a:solidFill>
                <a:ea typeface="Pretendard Regular"/>
              </a:rPr>
              <a:t>게임 흐름</a:t>
            </a:r>
            <a:endParaRPr lang="ko-KR" sz="3900" b="0" i="0" u="none" strike="noStrike" spc="-10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32600" y="4495800"/>
            <a:ext cx="5600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spc="-100" dirty="0">
                <a:solidFill>
                  <a:srgbClr val="FFFFFF"/>
                </a:solidFill>
                <a:ea typeface="Pretendard Regular"/>
              </a:rPr>
              <a:t>게임 진행 </a:t>
            </a:r>
            <a:endParaRPr lang="ko-KR" sz="3900" b="0" i="0" u="none" strike="noStrike" spc="-10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32600" y="5435600"/>
            <a:ext cx="5600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spc="-100" dirty="0">
                <a:solidFill>
                  <a:srgbClr val="FFFFFF"/>
                </a:solidFill>
                <a:ea typeface="Pretendard Regular"/>
              </a:rPr>
              <a:t>구현 기능</a:t>
            </a:r>
            <a:endParaRPr lang="ko-KR" sz="3900" b="0" i="0" u="none" strike="noStrike" spc="-10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32600" y="6388100"/>
            <a:ext cx="5600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spc="-100" dirty="0">
                <a:solidFill>
                  <a:srgbClr val="FFFFFF"/>
                </a:solidFill>
                <a:ea typeface="Pretendard Regular"/>
              </a:rPr>
              <a:t>코드 설명</a:t>
            </a:r>
            <a:endParaRPr lang="ko-KR" sz="3900" b="0" i="0" u="none" strike="noStrike" spc="-10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32600" y="7353300"/>
            <a:ext cx="5600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900" b="0" i="0" u="none" strike="noStrike" spc="-100" dirty="0">
                <a:solidFill>
                  <a:srgbClr val="FFFFFF"/>
                </a:solidFill>
                <a:ea typeface="Pretendard Regular"/>
              </a:rPr>
              <a:t>게임 독창성</a:t>
            </a:r>
            <a:endParaRPr lang="ko-KR" sz="3900" b="0" i="0" u="none" strike="noStrike" spc="-100" dirty="0">
              <a:solidFill>
                <a:srgbClr val="FFFFFF"/>
              </a:solidFill>
              <a:ea typeface="Pretendard Regular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3556000"/>
            <a:ext cx="1346200" cy="660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753100" y="3581400"/>
            <a:ext cx="914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70E89F"/>
                </a:solidFill>
                <a:latin typeface="Pretendard Regular"/>
              </a:rPr>
              <a:t>01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4508500"/>
            <a:ext cx="1346200" cy="660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753100" y="4533900"/>
            <a:ext cx="914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70E89F"/>
                </a:solidFill>
                <a:latin typeface="Pretendard Regular"/>
              </a:rPr>
              <a:t>02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5461000"/>
            <a:ext cx="1346200" cy="6604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5753100" y="5499100"/>
            <a:ext cx="914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70E89F"/>
                </a:solidFill>
                <a:latin typeface="Pretendard Regular"/>
              </a:rPr>
              <a:t>03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6413500"/>
            <a:ext cx="1346200" cy="660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5753100" y="6451600"/>
            <a:ext cx="914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70E89F"/>
                </a:solidFill>
                <a:latin typeface="Pretendard Regular"/>
              </a:rPr>
              <a:t>04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200" y="7366000"/>
            <a:ext cx="1346200" cy="660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5753100" y="7404100"/>
            <a:ext cx="9144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70E89F"/>
                </a:solidFill>
                <a:latin typeface="Pretendard Regular"/>
              </a:rPr>
              <a:t>05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7" name="TextBox 37"/>
          <p:cNvSpPr txBox="1"/>
          <p:nvPr/>
        </p:nvSpPr>
        <p:spPr>
          <a:xfrm>
            <a:off x="5549900" y="2019300"/>
            <a:ext cx="7188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sz="7200" b="0" i="0" u="none" strike="noStrike" spc="-100">
                <a:solidFill>
                  <a:srgbClr val="70E89F"/>
                </a:solidFill>
                <a:ea typeface="Pretendard Regular"/>
              </a:rPr>
              <a:t>목차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49900" y="1803400"/>
            <a:ext cx="71882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altLang="en-US" sz="7200" b="0" i="0" u="none" strike="noStrike" spc="-100" dirty="0">
                <a:solidFill>
                  <a:srgbClr val="70E89F"/>
                </a:solidFill>
                <a:ea typeface="Pretendard Regular"/>
              </a:rPr>
              <a:t>게임 흐름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3" name="TextBox 23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24" name="내용 개체 틀 4">
            <a:extLst>
              <a:ext uri="{FF2B5EF4-FFF2-40B4-BE49-F238E27FC236}">
                <a16:creationId xmlns:a16="http://schemas.microsoft.com/office/drawing/2014/main" id="{7D3B610C-C777-E248-1796-C07587D0A5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5" r="38178" b="56344"/>
          <a:stretch/>
        </p:blipFill>
        <p:spPr>
          <a:xfrm>
            <a:off x="3020100" y="3848100"/>
            <a:ext cx="5400000" cy="5760000"/>
          </a:xfrm>
          <a:prstGeom prst="rect">
            <a:avLst/>
          </a:prstGeom>
        </p:spPr>
      </p:pic>
      <p:pic>
        <p:nvPicPr>
          <p:cNvPr id="25" name="내용 개체 틀 4">
            <a:extLst>
              <a:ext uri="{FF2B5EF4-FFF2-40B4-BE49-F238E27FC236}">
                <a16:creationId xmlns:a16="http://schemas.microsoft.com/office/drawing/2014/main" id="{A2730D78-4BCE-ACEB-49FD-C28B8B9416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5" t="43493" r="38178"/>
          <a:stretch/>
        </p:blipFill>
        <p:spPr>
          <a:xfrm>
            <a:off x="9880600" y="3825240"/>
            <a:ext cx="5400000" cy="57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0" y="1790700"/>
            <a:ext cx="71120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altLang="en-US" sz="7200" b="0" i="0" u="none" strike="noStrike" spc="-100" dirty="0">
                <a:solidFill>
                  <a:srgbClr val="70E89F"/>
                </a:solidFill>
                <a:ea typeface="Pretendard Regular"/>
              </a:rPr>
              <a:t>게임 진행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3873500"/>
            <a:ext cx="13614400" cy="238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5054600"/>
            <a:ext cx="1905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98700" y="4787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85000" y="4660900"/>
            <a:ext cx="4597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dirty="0" err="1">
                <a:solidFill>
                  <a:srgbClr val="FFFFFF"/>
                </a:solidFill>
                <a:ea typeface="Pretendard Regular"/>
              </a:rPr>
              <a:t>Clcd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에 </a:t>
            </a:r>
            <a:r>
              <a:rPr lang="en-US" altLang="ko-KR" sz="2400" b="0" i="0" u="none" strike="noStrike" dirty="0">
                <a:solidFill>
                  <a:srgbClr val="FFFFFF"/>
                </a:solidFill>
                <a:ea typeface="Pretendard Regular"/>
              </a:rPr>
              <a:t>3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초 동안</a:t>
            </a:r>
            <a:endParaRPr lang="en-US" altLang="ko-KR" sz="24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주제</a:t>
            </a:r>
            <a:r>
              <a:rPr lang="en-US" altLang="ko-KR" sz="2400" b="0" i="0" u="none" strike="noStrike" dirty="0">
                <a:solidFill>
                  <a:srgbClr val="FFFFFF"/>
                </a:solidFill>
                <a:ea typeface="Pretendard Regular"/>
              </a:rPr>
              <a:t>(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영화</a:t>
            </a: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혹은 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노래</a:t>
            </a:r>
            <a:r>
              <a:rPr lang="en-US" altLang="ko-KR" sz="2400" b="0" i="0" u="none" strike="noStrike" dirty="0">
                <a:solidFill>
                  <a:srgbClr val="FFFFFF"/>
                </a:solidFill>
                <a:ea typeface="Pretendard Regular"/>
              </a:rPr>
              <a:t>)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 출력</a:t>
            </a:r>
            <a:endParaRPr lang="ko-KR" sz="24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518900" y="4838700"/>
            <a:ext cx="4470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랜덤으로 선택되고</a:t>
            </a:r>
            <a:endParaRPr lang="en-US" altLang="ko-KR" sz="24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암호화 된</a:t>
            </a: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문제 출력 및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타이머 시작</a:t>
            </a:r>
            <a:endParaRPr lang="ko-KR" sz="24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3975100"/>
            <a:ext cx="4533900" cy="2197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438400" y="4787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70E89F"/>
                </a:solidFill>
                <a:ea typeface="Pretendard Regular"/>
              </a:rPr>
              <a:t>문제 출력</a:t>
            </a:r>
            <a:endParaRPr lang="ko-KR" sz="3000" b="0" i="0" u="none" strike="noStrike" dirty="0">
              <a:solidFill>
                <a:srgbClr val="70E89F"/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6667500"/>
            <a:ext cx="13614400" cy="2387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7848600"/>
            <a:ext cx="19050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7581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85000" y="7454900"/>
            <a:ext cx="4597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ea typeface="Pretendard Regular"/>
              </a:rPr>
              <a:t>Tact Switch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를 조작해</a:t>
            </a:r>
            <a:endParaRPr lang="en-US" altLang="ko-KR" sz="24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변환할 암호</a:t>
            </a:r>
            <a:r>
              <a:rPr lang="en-US" altLang="ko-KR" sz="2400" b="0" i="0" u="none" strike="noStrike" dirty="0">
                <a:solidFill>
                  <a:srgbClr val="FFFFFF"/>
                </a:solidFill>
                <a:ea typeface="Pretendard Regular"/>
              </a:rPr>
              <a:t>(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숫자</a:t>
            </a:r>
            <a:r>
              <a:rPr lang="en-US" altLang="ko-KR" sz="2400" b="0" i="0" u="none" strike="noStrike" dirty="0">
                <a:solidFill>
                  <a:srgbClr val="FFFFFF"/>
                </a:solidFill>
                <a:ea typeface="Pretendard Regular"/>
              </a:rPr>
              <a:t>)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 및</a:t>
            </a:r>
            <a:endParaRPr lang="en-US" altLang="ko-KR" sz="24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입력할 암호</a:t>
            </a: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(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알파벳</a:t>
            </a: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)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 선택</a:t>
            </a:r>
            <a:endParaRPr lang="ko-KR" sz="24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518900" y="7632700"/>
            <a:ext cx="4470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Tact4: 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이전 암호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algn="ctr">
              <a:lnSpc>
                <a:spcPct val="99600"/>
              </a:lnSpc>
            </a:pP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Tact5: 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암호 선택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algn="ctr">
              <a:lnSpc>
                <a:spcPct val="99600"/>
              </a:lnSpc>
            </a:pP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Tact6: 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다음 암호</a:t>
            </a:r>
            <a:endParaRPr lang="ko-KR" altLang="ko-KR" sz="24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endParaRPr lang="ko-KR" sz="24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6756400"/>
            <a:ext cx="4533900" cy="2197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438400" y="7581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dirty="0">
                <a:solidFill>
                  <a:srgbClr val="70E89F"/>
                </a:solidFill>
                <a:ea typeface="Pretendard Regular"/>
              </a:rPr>
              <a:t>문제 풀이</a:t>
            </a:r>
            <a:endParaRPr lang="ko-KR" sz="3000" b="0" i="0" u="none" strike="noStrike" dirty="0">
              <a:solidFill>
                <a:srgbClr val="70E89F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0" y="1790700"/>
            <a:ext cx="71120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altLang="en-US" sz="7200" b="0" i="0" u="none" strike="noStrike" spc="-100" dirty="0">
                <a:solidFill>
                  <a:srgbClr val="70E89F"/>
                </a:solidFill>
                <a:ea typeface="Pretendard Regular"/>
              </a:rPr>
              <a:t>게임 진행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3873500"/>
            <a:ext cx="13614400" cy="238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5054600"/>
            <a:ext cx="1905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98700" y="4787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85000" y="4660900"/>
            <a:ext cx="4597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ea typeface="Pretendard Regular"/>
              </a:rPr>
              <a:t>Dip1: 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주제 다시 보기</a:t>
            </a:r>
            <a:endParaRPr lang="en-US" altLang="ko-KR" sz="24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Dip2: 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키워드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ea typeface="Pretendard Regular"/>
              </a:rPr>
              <a:t>Dip3: 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암호 공개</a:t>
            </a:r>
            <a:endParaRPr lang="ko-KR" sz="24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518900" y="4838700"/>
            <a:ext cx="4470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점수 차감 </a:t>
            </a: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X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점수 차감</a:t>
            </a: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(-5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점</a:t>
            </a: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)</a:t>
            </a:r>
          </a:p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점수 차감</a:t>
            </a:r>
            <a:r>
              <a:rPr lang="en-US" altLang="ko-KR" sz="2400" b="0" i="0" u="none" strike="noStrike" dirty="0">
                <a:solidFill>
                  <a:srgbClr val="FFFFFF"/>
                </a:solidFill>
                <a:ea typeface="Pretendard Regular"/>
              </a:rPr>
              <a:t>(-5</a:t>
            </a: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점</a:t>
            </a:r>
            <a:r>
              <a:rPr lang="en-US" altLang="ko-KR" sz="2400" b="0" i="0" u="none" strike="noStrike" dirty="0">
                <a:solidFill>
                  <a:srgbClr val="FFFFFF"/>
                </a:solidFill>
                <a:ea typeface="Pretendard Regular"/>
              </a:rPr>
              <a:t>)</a:t>
            </a:r>
            <a:endParaRPr lang="ko-KR" sz="24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3975100"/>
            <a:ext cx="4533900" cy="2197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438400" y="4787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70E89F"/>
                </a:solidFill>
                <a:ea typeface="Pretendard Regular"/>
              </a:rPr>
              <a:t>힌트 </a:t>
            </a:r>
            <a:endParaRPr lang="ko-KR" sz="3000" b="0" i="0" u="none" strike="noStrike" dirty="0">
              <a:solidFill>
                <a:srgbClr val="70E89F"/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6667500"/>
            <a:ext cx="13614400" cy="2387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7848600"/>
            <a:ext cx="19050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7581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85000" y="7454900"/>
            <a:ext cx="4597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3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초간 점수 출력 후 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걸린 시간 </a:t>
            </a:r>
            <a:r>
              <a:rPr lang="en-US" altLang="ko-KR" sz="2400" dirty="0" err="1">
                <a:solidFill>
                  <a:srgbClr val="FFFFFF"/>
                </a:solidFill>
                <a:ea typeface="Pretendard Regular"/>
              </a:rPr>
              <a:t>Clcd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에 출력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518900" y="7632700"/>
            <a:ext cx="4470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더 이상 공개할 암호가 </a:t>
            </a:r>
            <a:endParaRPr lang="en-US" altLang="ko-KR" sz="24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algn="ct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없을 경우 정답 여부 확인</a:t>
            </a:r>
            <a:endParaRPr lang="ko-KR" sz="24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6756400"/>
            <a:ext cx="4533900" cy="2197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438400" y="7581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70E89F"/>
                </a:solidFill>
                <a:ea typeface="Pretendard Regular"/>
              </a:rPr>
              <a:t>정답</a:t>
            </a:r>
            <a:endParaRPr lang="ko-KR" sz="3000" b="0" i="0" u="none" strike="noStrike" dirty="0">
              <a:solidFill>
                <a:srgbClr val="70E89F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1500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88000" y="1790700"/>
            <a:ext cx="71120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8020"/>
              </a:lnSpc>
            </a:pPr>
            <a:r>
              <a:rPr lang="ko-KR" altLang="en-US" sz="7200" b="0" i="0" u="none" strike="noStrike" spc="-100" dirty="0">
                <a:solidFill>
                  <a:srgbClr val="70E89F"/>
                </a:solidFill>
                <a:ea typeface="Pretendard Regular"/>
              </a:rPr>
              <a:t>게임 진행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3873500"/>
            <a:ext cx="13614400" cy="2387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5054600"/>
            <a:ext cx="19050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98700" y="4787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85000" y="4660900"/>
            <a:ext cx="4597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Dip5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번을  사용해 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수정하라는 문구 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400" dirty="0" err="1">
                <a:solidFill>
                  <a:srgbClr val="FFFFFF"/>
                </a:solidFill>
                <a:ea typeface="Pretendard Regular"/>
              </a:rPr>
              <a:t>Clcd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에 출력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endParaRPr lang="ko-KR" sz="24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518900" y="4838700"/>
            <a:ext cx="4470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더 이상 공개할 암호가 없을 경우 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정답 여부 확인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모든 답을 입력했으나 </a:t>
            </a:r>
            <a:endParaRPr lang="en-US" altLang="ko-KR" sz="24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오답일 경우</a:t>
            </a:r>
            <a:endParaRPr lang="ko-KR" sz="24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3975100"/>
            <a:ext cx="4533900" cy="2197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438400" y="4787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70E89F"/>
                </a:solidFill>
                <a:ea typeface="Pretendard Regular"/>
              </a:rPr>
              <a:t>오답 </a:t>
            </a:r>
            <a:endParaRPr lang="ko-KR" sz="3000" b="0" i="0" u="none" strike="noStrike" dirty="0">
              <a:solidFill>
                <a:srgbClr val="70E89F"/>
              </a:solidFill>
              <a:ea typeface="Pretendard Regular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800" y="6667500"/>
            <a:ext cx="13614400" cy="2387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604500" y="7848600"/>
            <a:ext cx="1905000" cy="12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298700" y="7581900"/>
            <a:ext cx="4343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게시판</a:t>
            </a:r>
            <a:r>
              <a:rPr lang="en-US" sz="3000" b="0" i="0" u="none" strike="noStrike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70E89F"/>
                </a:solidFill>
                <a:ea typeface="Pretendard Regular"/>
              </a:rPr>
              <a:t>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85000" y="7454900"/>
            <a:ext cx="4597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dirty="0">
                <a:solidFill>
                  <a:srgbClr val="FFFFFF"/>
                </a:solidFill>
                <a:ea typeface="Pretendard Regular"/>
              </a:rPr>
              <a:t>Dip5</a:t>
            </a: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번을 사용해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수정 모드로 변경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518900" y="7632700"/>
            <a:ext cx="44704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문제 풀이 모드에서</a:t>
            </a:r>
            <a:endParaRPr lang="en-US" altLang="ko-KR" sz="2400" b="0" i="0" u="none" strike="noStrike" dirty="0">
              <a:solidFill>
                <a:srgbClr val="FFFFFF"/>
              </a:solidFill>
              <a:ea typeface="Pretendard Regular"/>
            </a:endParaRPr>
          </a:p>
          <a:p>
            <a:pPr algn="ct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Regular"/>
              </a:rPr>
              <a:t>선택했던 알파벳을 다시 암호로 </a:t>
            </a:r>
            <a:endParaRPr lang="en-US" altLang="ko-KR" sz="2400" dirty="0">
              <a:solidFill>
                <a:srgbClr val="FFFFFF"/>
              </a:solidFill>
              <a:ea typeface="Pretendard Regular"/>
            </a:endParaRPr>
          </a:p>
          <a:p>
            <a:pPr algn="ct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Regular"/>
              </a:rPr>
              <a:t>복구 가능</a:t>
            </a:r>
            <a:endParaRPr lang="en-US" altLang="ko-KR" sz="24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6756400"/>
            <a:ext cx="4533900" cy="21971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438400" y="7581900"/>
            <a:ext cx="4610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70E89F"/>
                </a:solidFill>
                <a:ea typeface="Pretendard Regular"/>
              </a:rPr>
              <a:t>수정 모드</a:t>
            </a:r>
            <a:endParaRPr lang="ko-KR" sz="3000" b="0" i="0" u="none" strike="noStrike" dirty="0">
              <a:solidFill>
                <a:srgbClr val="70E89F"/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16647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505200"/>
            <a:ext cx="19050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6794500"/>
            <a:ext cx="4140200" cy="250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336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 err="1">
                <a:solidFill>
                  <a:srgbClr val="FFFFFF"/>
                </a:solidFill>
                <a:ea typeface="Pretendard Regular"/>
              </a:rPr>
              <a:t>Clcd</a:t>
            </a:r>
            <a:endParaRPr lang="ko-KR" sz="4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46300" y="7315200"/>
            <a:ext cx="41910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주제 출력</a:t>
            </a:r>
            <a:endParaRPr lang="en-US" altLang="ko-KR" sz="2800" b="0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800" dirty="0">
                <a:solidFill>
                  <a:srgbClr val="FFFFFF"/>
                </a:solidFill>
                <a:latin typeface="Pretendard Regular"/>
              </a:rPr>
              <a:t>문제 출력</a:t>
            </a:r>
            <a:endParaRPr lang="en-US" altLang="ko-KR" sz="2800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800" b="0" i="0" u="none" strike="noStrike" dirty="0">
                <a:solidFill>
                  <a:srgbClr val="FFFFFF"/>
                </a:solidFill>
                <a:latin typeface="Pretendard Regular"/>
              </a:rPr>
              <a:t>점수 출력</a:t>
            </a:r>
            <a:endParaRPr lang="en-US" altLang="ko-KR" sz="2800" b="0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2800" dirty="0">
                <a:solidFill>
                  <a:srgbClr val="FFFFFF"/>
                </a:solidFill>
                <a:latin typeface="Pretendard Regular"/>
              </a:rPr>
              <a:t>시간 출력</a:t>
            </a:r>
            <a:endParaRPr lang="en-US" sz="28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358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3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4978400"/>
            <a:ext cx="241300" cy="241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426200" y="1701800"/>
            <a:ext cx="543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구현 기능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31" name="내용 개체 틀 22">
            <a:extLst>
              <a:ext uri="{FF2B5EF4-FFF2-40B4-BE49-F238E27FC236}">
                <a16:creationId xmlns:a16="http://schemas.microsoft.com/office/drawing/2014/main" id="{1BCD0CBD-07AE-954F-5515-3DCAC213D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85" y="4748800"/>
            <a:ext cx="7680002" cy="432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ABE56D3-717C-958F-B9E7-44D637BEE9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12" y="4711700"/>
            <a:ext cx="76800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505200"/>
            <a:ext cx="19050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6794500"/>
            <a:ext cx="4140200" cy="250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336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dirty="0">
                <a:solidFill>
                  <a:srgbClr val="FFFFFF"/>
                </a:solidFill>
                <a:ea typeface="Pretendard Regular"/>
              </a:rPr>
              <a:t>Dip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dirty="0">
                <a:solidFill>
                  <a:srgbClr val="FFFFFF"/>
                </a:solidFill>
                <a:ea typeface="Pretendard Regular"/>
              </a:rPr>
              <a:t>Switch</a:t>
            </a:r>
            <a:endParaRPr lang="ko-KR" sz="4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46300" y="7315200"/>
            <a:ext cx="41910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dirty="0">
                <a:solidFill>
                  <a:srgbClr val="FFFFFF"/>
                </a:solidFill>
                <a:latin typeface="Pretendard Regular"/>
              </a:rPr>
              <a:t>1</a:t>
            </a:r>
            <a:r>
              <a:rPr lang="ko-KR" altLang="en-US" sz="2400" dirty="0">
                <a:solidFill>
                  <a:srgbClr val="FFFFFF"/>
                </a:solidFill>
                <a:latin typeface="Pretendard Regular"/>
              </a:rPr>
              <a:t>번</a:t>
            </a:r>
            <a:r>
              <a:rPr lang="en-US" altLang="ko-KR" sz="2400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2400" dirty="0">
                <a:solidFill>
                  <a:srgbClr val="FFFFFF"/>
                </a:solidFill>
                <a:latin typeface="Pretendard Regular"/>
              </a:rPr>
              <a:t>주제 다시 보기</a:t>
            </a:r>
            <a:endParaRPr lang="en-US" altLang="ko-KR" sz="2400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 dirty="0">
                <a:solidFill>
                  <a:srgbClr val="FFFFFF"/>
                </a:solidFill>
                <a:latin typeface="Pretendard Regular"/>
              </a:rPr>
              <a:t>2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Regular"/>
              </a:rPr>
              <a:t>번</a:t>
            </a:r>
            <a:r>
              <a:rPr lang="en-US" altLang="ko-KR" sz="2400" b="0" i="0" u="none" strike="noStrike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2400" b="0" i="0" u="none" strike="noStrike" dirty="0">
                <a:solidFill>
                  <a:srgbClr val="FFFFFF"/>
                </a:solidFill>
                <a:latin typeface="Pretendard Regular"/>
              </a:rPr>
              <a:t>힌트 제공</a:t>
            </a:r>
            <a:endParaRPr lang="en-US" altLang="ko-KR" sz="2400" b="0" i="0" u="none" strike="noStrike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altLang="ko-KR" sz="1600" b="0" i="0" u="none" strike="noStrike" dirty="0">
                <a:solidFill>
                  <a:srgbClr val="FFFFFF"/>
                </a:solidFill>
                <a:latin typeface="Pretendard Regular"/>
              </a:rPr>
              <a:t>(</a:t>
            </a:r>
            <a:r>
              <a:rPr lang="ko-KR" altLang="en-US" sz="1600" b="0" i="0" u="none" strike="noStrike" dirty="0">
                <a:solidFill>
                  <a:srgbClr val="FFFFFF"/>
                </a:solidFill>
                <a:latin typeface="Pretendard Regular"/>
              </a:rPr>
              <a:t>점수 차감 </a:t>
            </a:r>
            <a:r>
              <a:rPr lang="en-US" altLang="ko-KR" sz="1600" b="0" i="0" u="none" strike="noStrike" dirty="0">
                <a:solidFill>
                  <a:srgbClr val="FFFFFF"/>
                </a:solidFill>
                <a:latin typeface="Pretendard Regular"/>
              </a:rPr>
              <a:t>O)</a:t>
            </a:r>
          </a:p>
          <a:p>
            <a:pPr lvl="0" algn="ctr">
              <a:lnSpc>
                <a:spcPct val="107899"/>
              </a:lnSpc>
            </a:pPr>
            <a:r>
              <a:rPr lang="en-US" sz="2400" dirty="0">
                <a:solidFill>
                  <a:srgbClr val="FFFFFF"/>
                </a:solidFill>
                <a:latin typeface="Pretendard Regular"/>
              </a:rPr>
              <a:t>3</a:t>
            </a:r>
            <a:r>
              <a:rPr lang="ko-KR" altLang="en-US" sz="2400" dirty="0">
                <a:solidFill>
                  <a:srgbClr val="FFFFFF"/>
                </a:solidFill>
                <a:latin typeface="Pretendard Regular"/>
              </a:rPr>
              <a:t>번</a:t>
            </a:r>
            <a:r>
              <a:rPr lang="en-US" altLang="ko-KR" sz="2400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2400" dirty="0">
                <a:solidFill>
                  <a:srgbClr val="FFFFFF"/>
                </a:solidFill>
                <a:latin typeface="Pretendard Regular"/>
              </a:rPr>
              <a:t>암호 공개 모드</a:t>
            </a:r>
            <a:endParaRPr lang="en-US" altLang="ko-KR" sz="2400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Regular"/>
              </a:rPr>
              <a:t>(</a:t>
            </a:r>
            <a:r>
              <a:rPr lang="ko-KR" altLang="en-US" sz="1600" dirty="0">
                <a:solidFill>
                  <a:srgbClr val="FFFFFF"/>
                </a:solidFill>
                <a:latin typeface="Pretendard Regular"/>
              </a:rPr>
              <a:t>점수 차감 </a:t>
            </a:r>
            <a:r>
              <a:rPr lang="en-US" altLang="ko-KR" sz="1600" dirty="0">
                <a:solidFill>
                  <a:srgbClr val="FFFFFF"/>
                </a:solidFill>
                <a:latin typeface="Pretendard Regular"/>
              </a:rPr>
              <a:t>O)</a:t>
            </a:r>
          </a:p>
          <a:p>
            <a:pPr lvl="0" algn="ctr">
              <a:lnSpc>
                <a:spcPct val="107899"/>
              </a:lnSpc>
            </a:pPr>
            <a:r>
              <a:rPr lang="en-US" sz="2400" dirty="0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altLang="en-US" sz="2400" dirty="0">
                <a:solidFill>
                  <a:srgbClr val="FFFFFF"/>
                </a:solidFill>
                <a:latin typeface="Pretendard Regular"/>
              </a:rPr>
              <a:t>번</a:t>
            </a:r>
            <a:r>
              <a:rPr lang="en-US" altLang="ko-KR" sz="2400" dirty="0">
                <a:solidFill>
                  <a:srgbClr val="FFFFFF"/>
                </a:solidFill>
                <a:latin typeface="Pretendard Regular"/>
              </a:rPr>
              <a:t>: </a:t>
            </a:r>
            <a:r>
              <a:rPr lang="ko-KR" altLang="en-US" sz="2400" dirty="0">
                <a:solidFill>
                  <a:srgbClr val="FFFFFF"/>
                </a:solidFill>
                <a:latin typeface="Pretendard Regular"/>
              </a:rPr>
              <a:t>수정모드</a:t>
            </a:r>
            <a:endParaRPr lang="en-US" sz="2400" b="0" i="0" u="none" strike="noStrike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4978400"/>
            <a:ext cx="241300" cy="241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426200" y="1701800"/>
            <a:ext cx="543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구현 기능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FB7B15B-E352-49D0-26D7-C15FF060B7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00" y="4507500"/>
            <a:ext cx="7680000" cy="432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7793386-24F3-6673-BFA6-4070F58C1A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80" y="4445000"/>
            <a:ext cx="7680000" cy="432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D765EB1-D285-362E-3479-8C4132008A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170" y="4420274"/>
            <a:ext cx="7680000" cy="432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B8FC9C9-0A0A-9647-C656-ED71C224F3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95" y="4544594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3505200"/>
            <a:ext cx="1905000" cy="190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41400"/>
            <a:ext cx="161925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6794500"/>
            <a:ext cx="4140200" cy="2501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02100" y="5130800"/>
            <a:ext cx="10287000" cy="12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100" y="317500"/>
            <a:ext cx="1460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103100" y="5130800"/>
            <a:ext cx="102870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861300" y="444500"/>
            <a:ext cx="256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1B1B1B"/>
                </a:solidFill>
                <a:latin typeface="Pretendard Semi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33600" y="4178300"/>
            <a:ext cx="4216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dirty="0" err="1">
                <a:solidFill>
                  <a:srgbClr val="FFFFFF"/>
                </a:solidFill>
                <a:ea typeface="Pretendard Regular"/>
              </a:rPr>
              <a:t>Fnd</a:t>
            </a:r>
            <a:endParaRPr lang="ko-KR" sz="40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46300" y="7315200"/>
            <a:ext cx="41910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 dirty="0">
                <a:solidFill>
                  <a:srgbClr val="FFFFFF"/>
                </a:solidFill>
                <a:latin typeface="Pretendard Regular"/>
              </a:rPr>
              <a:t>변환할 암호 출력</a:t>
            </a:r>
            <a:endParaRPr lang="en-US" altLang="ko-KR" sz="2800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Regular"/>
              </a:rPr>
              <a:t>-0</a:t>
            </a:r>
            <a:r>
              <a:rPr lang="ko-KR" altLang="en-US" sz="1600" dirty="0">
                <a:solidFill>
                  <a:srgbClr val="FFFFFF"/>
                </a:solidFill>
                <a:latin typeface="Pretendard Regular"/>
              </a:rPr>
              <a:t>부터 </a:t>
            </a:r>
            <a:r>
              <a:rPr lang="en-US" altLang="ko-KR" sz="1600" dirty="0">
                <a:solidFill>
                  <a:srgbClr val="FFFFFF"/>
                </a:solidFill>
                <a:latin typeface="Pretendard Regular"/>
              </a:rPr>
              <a:t>9</a:t>
            </a:r>
            <a:r>
              <a:rPr lang="ko-KR" altLang="en-US" sz="1600" dirty="0">
                <a:solidFill>
                  <a:srgbClr val="FFFFFF"/>
                </a:solidFill>
                <a:latin typeface="Pretendard Regular"/>
              </a:rPr>
              <a:t>사이의 숫자 중 암호에</a:t>
            </a:r>
            <a:endParaRPr lang="en-US" altLang="ko-KR" sz="1600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1600" dirty="0">
                <a:solidFill>
                  <a:srgbClr val="FFFFFF"/>
                </a:solidFill>
                <a:latin typeface="Pretendard Regular"/>
              </a:rPr>
              <a:t> 포함되지 않은 숫자들만 출력</a:t>
            </a:r>
            <a:endParaRPr lang="en-US" altLang="ko-KR" sz="1600" dirty="0">
              <a:solidFill>
                <a:srgbClr val="FFFFFF"/>
              </a:solidFill>
              <a:latin typeface="Pretendard Regular"/>
            </a:endParaRPr>
          </a:p>
          <a:p>
            <a:pPr lvl="0" algn="ctr">
              <a:lnSpc>
                <a:spcPct val="107899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Regular"/>
              </a:rPr>
              <a:t>-Tact Switch</a:t>
            </a:r>
            <a:r>
              <a:rPr lang="ko-KR" altLang="en-US" sz="1600" dirty="0">
                <a:solidFill>
                  <a:srgbClr val="FFFFFF"/>
                </a:solidFill>
                <a:latin typeface="Pretendard Regular"/>
              </a:rPr>
              <a:t>로 선택</a:t>
            </a:r>
            <a:endParaRPr lang="en-US" altLang="ko-KR" sz="1600" dirty="0">
              <a:solidFill>
                <a:srgbClr val="FFFFFF"/>
              </a:solidFill>
              <a:latin typeface="Pretendard Regular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90900" y="5943600"/>
            <a:ext cx="17018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6667500"/>
            <a:ext cx="241300" cy="24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4800" y="4978400"/>
            <a:ext cx="241300" cy="2413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426200" y="1701800"/>
            <a:ext cx="543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 </a:t>
            </a:r>
            <a:r>
              <a:rPr lang="ko-KR" altLang="en-US" sz="7200" b="0" i="0" u="none" strike="noStrike" spc="-100" dirty="0">
                <a:solidFill>
                  <a:srgbClr val="70E89F"/>
                </a:solidFill>
                <a:latin typeface="Pretendard Regular"/>
              </a:rPr>
              <a:t>구현 기능</a:t>
            </a:r>
            <a:endParaRPr lang="ko-KR" sz="7200" b="0" i="0" u="none" strike="noStrike" spc="-100" dirty="0">
              <a:solidFill>
                <a:srgbClr val="70E89F"/>
              </a:solidFill>
              <a:ea typeface="Pretendard Regular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342900" y="444500"/>
            <a:ext cx="255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Regular"/>
              </a:rPr>
              <a:t>5</a:t>
            </a:r>
            <a:r>
              <a:rPr lang="ko-KR" sz="2400" b="0" i="0" u="none" strike="noStrike">
                <a:solidFill>
                  <a:srgbClr val="FFFFFF"/>
                </a:solidFill>
                <a:ea typeface="Pretendard Regular"/>
              </a:rPr>
              <a:t>조</a:t>
            </a:r>
          </a:p>
        </p:txBody>
      </p:sp>
      <p:pic>
        <p:nvPicPr>
          <p:cNvPr id="2" name="내용 개체 틀 9">
            <a:extLst>
              <a:ext uri="{FF2B5EF4-FFF2-40B4-BE49-F238E27FC236}">
                <a16:creationId xmlns:a16="http://schemas.microsoft.com/office/drawing/2014/main" id="{BDB461D6-FA68-FEDD-D54D-A0B37F23EC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773" y="4507500"/>
            <a:ext cx="768000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0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430</Words>
  <Application>Microsoft Office PowerPoint</Application>
  <PresentationFormat>사용자 지정</PresentationFormat>
  <Paragraphs>145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Calibri</vt:lpstr>
      <vt:lpstr>Pretendard Bold</vt:lpstr>
      <vt:lpstr>Pretendard Regular</vt:lpstr>
      <vt:lpstr>Pretendard SemiBold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병수 민</cp:lastModifiedBy>
  <cp:revision>21</cp:revision>
  <dcterms:created xsi:type="dcterms:W3CDTF">2006-08-16T00:00:00Z</dcterms:created>
  <dcterms:modified xsi:type="dcterms:W3CDTF">2024-06-17T08:29:41Z</dcterms:modified>
</cp:coreProperties>
</file>